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100" d="100"/>
          <a:sy n="100" d="100"/>
        </p:scale>
        <p:origin x="-4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urata\Google%20Drive\BIOMOD2014\&#26412;&#22823;&#20250;\Wiki\teamsendai2014.github.io\images\experiment\&#12487;&#12540;&#12479;&#35299;&#26512;&#29992;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519168"/>
        <c:axId val="81519744"/>
      </c:scatterChart>
      <c:valAx>
        <c:axId val="81519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1519744"/>
        <c:crosses val="autoZero"/>
        <c:crossBetween val="midCat"/>
      </c:valAx>
      <c:valAx>
        <c:axId val="8151974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151916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85024"/>
        <c:axId val="83185600"/>
      </c:scatterChart>
      <c:valAx>
        <c:axId val="83185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3185600"/>
        <c:crosses val="autoZero"/>
        <c:crossBetween val="midCat"/>
      </c:valAx>
      <c:valAx>
        <c:axId val="83185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31850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9469312"/>
        <c:axId val="83187904"/>
      </c:barChart>
      <c:catAx>
        <c:axId val="139469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83187904"/>
        <c:crosses val="autoZero"/>
        <c:auto val="1"/>
        <c:lblAlgn val="ctr"/>
        <c:lblOffset val="100"/>
        <c:noMultiLvlLbl val="0"/>
      </c:catAx>
      <c:valAx>
        <c:axId val="831879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4693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521472"/>
        <c:axId val="81522048"/>
      </c:scatterChart>
      <c:valAx>
        <c:axId val="81521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1522048"/>
        <c:crosses val="autoZero"/>
        <c:crossBetween val="midCat"/>
      </c:valAx>
      <c:valAx>
        <c:axId val="8152204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152147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19488"/>
        <c:axId val="87120064"/>
      </c:scatterChart>
      <c:valAx>
        <c:axId val="87119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7120064"/>
        <c:crosses val="autoZero"/>
        <c:crossBetween val="midCat"/>
      </c:valAx>
      <c:valAx>
        <c:axId val="8712006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711948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403008"/>
        <c:axId val="111403584"/>
      </c:scatterChart>
      <c:valAx>
        <c:axId val="111403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11403584"/>
        <c:crosses val="autoZero"/>
        <c:crossBetween val="midCat"/>
      </c:valAx>
      <c:valAx>
        <c:axId val="11140358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1140300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407040"/>
        <c:axId val="111407616"/>
      </c:scatterChart>
      <c:valAx>
        <c:axId val="111407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407616"/>
        <c:crosses val="autoZero"/>
        <c:crossBetween val="midCat"/>
      </c:valAx>
      <c:valAx>
        <c:axId val="11140761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40704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2800" dirty="0" smtClean="0"/>
              <a:t>Input-</a:t>
            </a:r>
            <a:r>
              <a:rPr lang="en-US" altLang="ja-JP" sz="2400" b="1" i="0" baseline="0" dirty="0" smtClean="0">
                <a:solidFill>
                  <a:srgbClr val="0070C0"/>
                </a:solidFill>
                <a:effectLst/>
              </a:rPr>
              <a:t>C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056342592592592"/>
          <c:y val="0.15805252525252525"/>
          <c:w val="0.85186111111111107"/>
          <c:h val="0.65407196969696968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(3)'!$B$3:$S$3</c:f>
              <c:numCache>
                <c:formatCode>General</c:formatCode>
                <c:ptCount val="18"/>
                <c:pt idx="0">
                  <c:v>0.213751</c:v>
                </c:pt>
                <c:pt idx="1">
                  <c:v>0.19081699999999999</c:v>
                </c:pt>
                <c:pt idx="2">
                  <c:v>0.196691</c:v>
                </c:pt>
                <c:pt idx="3">
                  <c:v>0.23930599999999999</c:v>
                </c:pt>
                <c:pt idx="4">
                  <c:v>0.18044399999999999</c:v>
                </c:pt>
                <c:pt idx="5">
                  <c:v>0.131715</c:v>
                </c:pt>
                <c:pt idx="6">
                  <c:v>0.249222</c:v>
                </c:pt>
                <c:pt idx="7">
                  <c:v>0.47319600000000001</c:v>
                </c:pt>
                <c:pt idx="8">
                  <c:v>3.685918</c:v>
                </c:pt>
                <c:pt idx="9">
                  <c:v>26.321368</c:v>
                </c:pt>
                <c:pt idx="10">
                  <c:v>37.822937000000003</c:v>
                </c:pt>
                <c:pt idx="11">
                  <c:v>61.464247</c:v>
                </c:pt>
                <c:pt idx="12">
                  <c:v>78.986495000000005</c:v>
                </c:pt>
                <c:pt idx="13">
                  <c:v>84.757323</c:v>
                </c:pt>
                <c:pt idx="14">
                  <c:v>87.961797000000004</c:v>
                </c:pt>
                <c:pt idx="15">
                  <c:v>88.778177999999997</c:v>
                </c:pt>
                <c:pt idx="16">
                  <c:v>89.045258000000004</c:v>
                </c:pt>
                <c:pt idx="17">
                  <c:v>91.456717999999995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(3)'!$B$6:$T$6</c:f>
              <c:numCache>
                <c:formatCode>General</c:formatCode>
                <c:ptCount val="19"/>
                <c:pt idx="0">
                  <c:v>0.52737100000000003</c:v>
                </c:pt>
                <c:pt idx="1">
                  <c:v>0.63812500000000005</c:v>
                </c:pt>
                <c:pt idx="2">
                  <c:v>0.80684699999999998</c:v>
                </c:pt>
                <c:pt idx="3">
                  <c:v>0.63986500000000002</c:v>
                </c:pt>
                <c:pt idx="4">
                  <c:v>0.64839800000000003</c:v>
                </c:pt>
                <c:pt idx="5">
                  <c:v>0.53625100000000003</c:v>
                </c:pt>
                <c:pt idx="6">
                  <c:v>0.61312699999999998</c:v>
                </c:pt>
                <c:pt idx="7">
                  <c:v>0.87109000000000003</c:v>
                </c:pt>
                <c:pt idx="8">
                  <c:v>1.054908</c:v>
                </c:pt>
                <c:pt idx="9">
                  <c:v>1.7650459999999999</c:v>
                </c:pt>
                <c:pt idx="10">
                  <c:v>1.923961</c:v>
                </c:pt>
                <c:pt idx="11">
                  <c:v>4.266553</c:v>
                </c:pt>
                <c:pt idx="12">
                  <c:v>11.307138</c:v>
                </c:pt>
                <c:pt idx="13">
                  <c:v>24.022383999999999</c:v>
                </c:pt>
                <c:pt idx="14">
                  <c:v>38.922085000000003</c:v>
                </c:pt>
                <c:pt idx="15">
                  <c:v>62.258828000000001</c:v>
                </c:pt>
                <c:pt idx="16">
                  <c:v>77.024373999999995</c:v>
                </c:pt>
                <c:pt idx="17">
                  <c:v>92.503899000000004</c:v>
                </c:pt>
                <c:pt idx="18">
                  <c:v>98.733547999999999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(3)'!$B$9:$S$9</c:f>
              <c:numCache>
                <c:formatCode>General</c:formatCode>
                <c:ptCount val="18"/>
                <c:pt idx="0">
                  <c:v>2.9042789999999998</c:v>
                </c:pt>
                <c:pt idx="1">
                  <c:v>6.3236119999999998</c:v>
                </c:pt>
                <c:pt idx="2">
                  <c:v>9.7801960000000001</c:v>
                </c:pt>
                <c:pt idx="3">
                  <c:v>15.377440999999999</c:v>
                </c:pt>
                <c:pt idx="4">
                  <c:v>65.352552000000003</c:v>
                </c:pt>
                <c:pt idx="5">
                  <c:v>93.237142000000006</c:v>
                </c:pt>
                <c:pt idx="6">
                  <c:v>94.545439000000002</c:v>
                </c:pt>
                <c:pt idx="7">
                  <c:v>94.510208000000006</c:v>
                </c:pt>
                <c:pt idx="8">
                  <c:v>93.731470000000002</c:v>
                </c:pt>
                <c:pt idx="9">
                  <c:v>94.246802000000002</c:v>
                </c:pt>
                <c:pt idx="10">
                  <c:v>93.044133000000002</c:v>
                </c:pt>
                <c:pt idx="11">
                  <c:v>94.200002999999995</c:v>
                </c:pt>
                <c:pt idx="12">
                  <c:v>94.639019000000005</c:v>
                </c:pt>
                <c:pt idx="13">
                  <c:v>94.770250000000004</c:v>
                </c:pt>
                <c:pt idx="14">
                  <c:v>94.875061000000002</c:v>
                </c:pt>
                <c:pt idx="15">
                  <c:v>95.634653</c:v>
                </c:pt>
                <c:pt idx="16">
                  <c:v>95.645228000000003</c:v>
                </c:pt>
                <c:pt idx="17">
                  <c:v>95.929722999999996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409344"/>
        <c:axId val="111409920"/>
      </c:scatterChart>
      <c:valAx>
        <c:axId val="111409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11409920"/>
        <c:crosses val="autoZero"/>
        <c:crossBetween val="midCat"/>
      </c:valAx>
      <c:valAx>
        <c:axId val="11140992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1140934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lang="ja-JP"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562944"/>
        <c:axId val="136563520"/>
      </c:scatterChart>
      <c:valAx>
        <c:axId val="136562944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6563520"/>
        <c:crosses val="autoZero"/>
        <c:crossBetween val="midCat"/>
      </c:valAx>
      <c:valAx>
        <c:axId val="136563520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36562944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566400"/>
        <c:axId val="136566976"/>
      </c:scatterChart>
      <c:valAx>
        <c:axId val="136566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566976"/>
        <c:crosses val="autoZero"/>
        <c:crossBetween val="midCat"/>
        <c:majorUnit val="60"/>
      </c:valAx>
      <c:valAx>
        <c:axId val="13656697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56640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81568"/>
        <c:axId val="83182144"/>
      </c:scatterChart>
      <c:valAx>
        <c:axId val="83181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3182144"/>
        <c:crosses val="autoZero"/>
        <c:crossBetween val="midCat"/>
        <c:majorUnit val="60"/>
      </c:valAx>
      <c:valAx>
        <c:axId val="8318214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3181568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61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4365104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069950" y="3284984"/>
            <a:ext cx="1368154" cy="33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Trigger added</a:t>
            </a:r>
            <a:endParaRPr kumimoji="1"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780678" y="4077072"/>
            <a:ext cx="8437563" cy="3627382"/>
            <a:chOff x="-780678" y="4077072"/>
            <a:chExt cx="8437563" cy="362738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678" y="4077072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線矢印コネクタ 6"/>
            <p:cNvCxnSpPr/>
            <p:nvPr/>
          </p:nvCxnSpPr>
          <p:spPr>
            <a:xfrm flipV="1">
              <a:off x="1555227" y="672629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854196" y="7374364"/>
              <a:ext cx="1368154" cy="330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Trigger added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764056"/>
                  </p:ext>
                </p:extLst>
              </p:nvPr>
            </p:nvGraphicFramePr>
            <p:xfrm>
              <a:off x="-3636912" y="32904"/>
              <a:ext cx="4538786" cy="2946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7050"/>
                    <a:gridCol w="1601736"/>
                  </a:tblGrid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Tris-HCl</a:t>
                          </a:r>
                          <a:r>
                            <a:rPr kumimoji="1" lang="en-US" altLang="ja-JP" sz="2900" dirty="0" smtClean="0"/>
                            <a:t> pH7.5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baseline="0" dirty="0" smtClean="0"/>
                            <a:t>50mM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9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900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sz="2900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sz="2900" i="0" dirty="0">
                            <a:latin typeface="+mn-lt"/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Dithiothreitol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NaCl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764056"/>
                  </p:ext>
                </p:extLst>
              </p:nvPr>
            </p:nvGraphicFramePr>
            <p:xfrm>
              <a:off x="-3636912" y="32904"/>
              <a:ext cx="4538786" cy="2946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7050"/>
                    <a:gridCol w="1601736"/>
                  </a:tblGrid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Tris-HCl</a:t>
                          </a:r>
                          <a:r>
                            <a:rPr kumimoji="1" lang="en-US" altLang="ja-JP" sz="2900" dirty="0" smtClean="0"/>
                            <a:t> pH7.5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baseline="0" dirty="0" smtClean="0"/>
                            <a:t>50mM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45284" marR="145284" marT="72642" marB="72642">
                        <a:blipFill rotWithShape="1">
                          <a:blip r:embed="rId2"/>
                          <a:stretch>
                            <a:fillRect t="-207292" r="-54564" b="-22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Dithiothreitol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NaCl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/>
          <a:stretch/>
        </p:blipFill>
        <p:spPr bwMode="auto">
          <a:xfrm>
            <a:off x="-4789040" y="3962400"/>
            <a:ext cx="4541837" cy="251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7205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</a:t>
                      </a:r>
                      <a:r>
                        <a:rPr kumimoji="1" lang="en-US" altLang="ja-JP" dirty="0" smtClean="0"/>
                        <a:t>%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089681"/>
              </p:ext>
            </p:extLst>
          </p:nvPr>
        </p:nvGraphicFramePr>
        <p:xfrm>
          <a:off x="5597300" y="-315416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92885"/>
              </p:ext>
            </p:extLst>
          </p:nvPr>
        </p:nvGraphicFramePr>
        <p:xfrm>
          <a:off x="-2988840" y="-1954315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4644008" y="174586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9501" y="201786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201243" y="154284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96736" y="181484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-468560" y="3573016"/>
            <a:ext cx="6480175" cy="4316412"/>
            <a:chOff x="-468560" y="3573016"/>
            <a:chExt cx="6480175" cy="431641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8560" y="3573016"/>
              <a:ext cx="6480175" cy="431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146441" y="543018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141934" y="570219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7164288" y="3403668"/>
            <a:ext cx="6480175" cy="4322762"/>
            <a:chOff x="2119493" y="3268806"/>
            <a:chExt cx="6480175" cy="432276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7744859" y="512376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740352" y="5395772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493" y="3268806"/>
              <a:ext cx="6480175" cy="4322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902224"/>
              </p:ext>
            </p:extLst>
          </p:nvPr>
        </p:nvGraphicFramePr>
        <p:xfrm>
          <a:off x="-1260648" y="1947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356992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615349"/>
              </p:ext>
            </p:extLst>
          </p:nvPr>
        </p:nvGraphicFramePr>
        <p:xfrm>
          <a:off x="6516216" y="-315416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8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7699"/>
              </p:ext>
            </p:extLst>
          </p:nvPr>
        </p:nvGraphicFramePr>
        <p:xfrm>
          <a:off x="-9397552" y="1628800"/>
          <a:ext cx="6552729" cy="722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51912"/>
              </p:ext>
            </p:extLst>
          </p:nvPr>
        </p:nvGraphicFramePr>
        <p:xfrm>
          <a:off x="-11845824" y="4197385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6" name="グループ化 15"/>
          <p:cNvGrpSpPr/>
          <p:nvPr/>
        </p:nvGrpSpPr>
        <p:grpSpPr>
          <a:xfrm>
            <a:off x="-1044624" y="-1170525"/>
            <a:ext cx="17137654" cy="9097576"/>
            <a:chOff x="-1044624" y="-1170525"/>
            <a:chExt cx="17137654" cy="909757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-1044624" y="-1170525"/>
              <a:ext cx="17137654" cy="9097576"/>
              <a:chOff x="-1044624" y="-1170525"/>
              <a:chExt cx="17137654" cy="9097576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-878445" y="4213781"/>
                <a:ext cx="8285163" cy="3713270"/>
                <a:chOff x="743831" y="4480554"/>
                <a:chExt cx="8285163" cy="3713270"/>
              </a:xfrm>
            </p:grpSpPr>
            <p:pic>
              <p:nvPicPr>
                <p:cNvPr id="1026" name="Picture 2" descr="C:\Users\俊輔\Google ドライブ\BIOMOD2014\実験\ABC\1022\Bio-Rad 2014-10-22 21hr 01min01.tif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27" t="38700" r="11115" b="19883"/>
                <a:stretch/>
              </p:blipFill>
              <p:spPr bwMode="auto">
                <a:xfrm>
                  <a:off x="2329134" y="5260464"/>
                  <a:ext cx="6685346" cy="293336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831" y="4480554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" name="正方形/長方形 6"/>
                <p:cNvSpPr/>
                <p:nvPr/>
              </p:nvSpPr>
              <p:spPr>
                <a:xfrm>
                  <a:off x="2329134" y="7634392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2328007" y="6878357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2328007" y="6266240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868862" y="7560725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11" name="二等辺三角形 10"/>
                <p:cNvSpPr>
                  <a:spLocks noChangeAspect="1"/>
                </p:cNvSpPr>
                <p:nvPr/>
              </p:nvSpPr>
              <p:spPr>
                <a:xfrm>
                  <a:off x="2073386" y="7667823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二等辺三角形 11"/>
                <p:cNvSpPr>
                  <a:spLocks noChangeAspect="1"/>
                </p:cNvSpPr>
                <p:nvPr/>
              </p:nvSpPr>
              <p:spPr>
                <a:xfrm>
                  <a:off x="2073385" y="6921424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873650" y="684932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4" name="テキスト ボックス 13"/>
                <p:cNvSpPr txBox="1"/>
                <p:nvPr/>
              </p:nvSpPr>
              <p:spPr>
                <a:xfrm>
                  <a:off x="859731" y="6217198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5" name="二等辺三角形 14"/>
                <p:cNvSpPr>
                  <a:spLocks noChangeAspect="1"/>
                </p:cNvSpPr>
                <p:nvPr/>
              </p:nvSpPr>
              <p:spPr>
                <a:xfrm>
                  <a:off x="2064255" y="6324296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854650" y="585959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20" name="二等辺三角形 19"/>
                <p:cNvSpPr>
                  <a:spLocks noChangeAspect="1"/>
                </p:cNvSpPr>
                <p:nvPr/>
              </p:nvSpPr>
              <p:spPr>
                <a:xfrm>
                  <a:off x="2195057" y="5967618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855371" y="5643570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22" name="二等辺三角形 21"/>
                <p:cNvSpPr>
                  <a:spLocks noChangeAspect="1"/>
                </p:cNvSpPr>
                <p:nvPr/>
              </p:nvSpPr>
              <p:spPr>
                <a:xfrm>
                  <a:off x="2197279" y="578758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861754" y="539470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24" name="二等辺三角形 23"/>
                <p:cNvSpPr>
                  <a:spLocks noChangeAspect="1"/>
                </p:cNvSpPr>
                <p:nvPr/>
              </p:nvSpPr>
              <p:spPr>
                <a:xfrm>
                  <a:off x="2207592" y="5536282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4624" y="-1157632"/>
                <a:ext cx="84894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" name="グループ化 2"/>
              <p:cNvGrpSpPr/>
              <p:nvPr/>
            </p:nvGrpSpPr>
            <p:grpSpPr>
              <a:xfrm>
                <a:off x="7770017" y="4200888"/>
                <a:ext cx="8313738" cy="3726163"/>
                <a:chOff x="7770017" y="4200888"/>
                <a:chExt cx="8313738" cy="3726163"/>
              </a:xfrm>
            </p:grpSpPr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35" t="32863" r="14050" b="24722"/>
                <a:stretch/>
              </p:blipFill>
              <p:spPr bwMode="auto">
                <a:xfrm>
                  <a:off x="9372359" y="4953868"/>
                  <a:ext cx="6678293" cy="297318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0017" y="4200888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正方形/長方形 28"/>
                <p:cNvSpPr/>
                <p:nvPr/>
              </p:nvSpPr>
              <p:spPr>
                <a:xfrm>
                  <a:off x="9383895" y="7354726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9382768" y="6598691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9382768" y="5986574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テキスト ボックス 31"/>
                <p:cNvSpPr txBox="1"/>
                <p:nvPr/>
              </p:nvSpPr>
              <p:spPr>
                <a:xfrm>
                  <a:off x="7895048" y="728105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33" name="二等辺三角形 32"/>
                <p:cNvSpPr>
                  <a:spLocks noChangeAspect="1"/>
                </p:cNvSpPr>
                <p:nvPr/>
              </p:nvSpPr>
              <p:spPr>
                <a:xfrm>
                  <a:off x="9099572" y="7388157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二等辺三角形 33"/>
                <p:cNvSpPr>
                  <a:spLocks noChangeAspect="1"/>
                </p:cNvSpPr>
                <p:nvPr/>
              </p:nvSpPr>
              <p:spPr>
                <a:xfrm>
                  <a:off x="9099571" y="6641758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7899836" y="6569663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885917" y="5937532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7" name="二等辺三角形 36"/>
                <p:cNvSpPr>
                  <a:spLocks noChangeAspect="1"/>
                </p:cNvSpPr>
                <p:nvPr/>
              </p:nvSpPr>
              <p:spPr>
                <a:xfrm>
                  <a:off x="9090441" y="6044630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7880836" y="567854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39" name="二等辺三角形 38"/>
                <p:cNvSpPr>
                  <a:spLocks noChangeAspect="1"/>
                </p:cNvSpPr>
                <p:nvPr/>
              </p:nvSpPr>
              <p:spPr>
                <a:xfrm>
                  <a:off x="9221243" y="578656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7881557" y="536390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41" name="二等辺三角形 40"/>
                <p:cNvSpPr>
                  <a:spLocks noChangeAspect="1"/>
                </p:cNvSpPr>
                <p:nvPr/>
              </p:nvSpPr>
              <p:spPr>
                <a:xfrm>
                  <a:off x="9223465" y="5507920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887940" y="5115036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43" name="二等辺三角形 42"/>
                <p:cNvSpPr>
                  <a:spLocks noChangeAspect="1"/>
                </p:cNvSpPr>
                <p:nvPr/>
              </p:nvSpPr>
              <p:spPr>
                <a:xfrm>
                  <a:off x="9233778" y="525661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04088" y="-1170525"/>
                <a:ext cx="84889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5" name="直線コネクタ 44"/>
              <p:cNvCxnSpPr/>
              <p:nvPr/>
            </p:nvCxnSpPr>
            <p:spPr>
              <a:xfrm>
                <a:off x="7578688" y="-855919"/>
                <a:ext cx="0" cy="8749415"/>
              </a:xfrm>
              <a:prstGeom prst="line">
                <a:avLst/>
              </a:prstGeom>
              <a:ln w="28575">
                <a:solidFill>
                  <a:srgbClr val="6363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線矢印コネクタ 45"/>
            <p:cNvCxnSpPr/>
            <p:nvPr/>
          </p:nvCxnSpPr>
          <p:spPr>
            <a:xfrm flipV="1">
              <a:off x="8649223" y="3002983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/>
            <p:cNvSpPr txBox="1"/>
            <p:nvPr/>
          </p:nvSpPr>
          <p:spPr>
            <a:xfrm>
              <a:off x="8046385" y="3518788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 flipV="1">
              <a:off x="-51124" y="3139942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-653962" y="3655747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234253"/>
            <a:ext cx="13568935" cy="7954014"/>
            <a:chOff x="-1914440" y="-1181018"/>
            <a:chExt cx="13568935" cy="79540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114867"/>
              <a:ext cx="6389764" cy="4255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3760" y="-1114867"/>
              <a:ext cx="6350735" cy="4235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28817"/>
              </p:ext>
            </p:extLst>
          </p:nvPr>
        </p:nvGraphicFramePr>
        <p:xfrm>
          <a:off x="-2556792" y="-1683568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641</Words>
  <Application>Microsoft Office PowerPoint</Application>
  <PresentationFormat>画面に合わせる (4:3)</PresentationFormat>
  <Paragraphs>423</Paragraphs>
  <Slides>19</Slides>
  <Notes>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66</cp:revision>
  <dcterms:created xsi:type="dcterms:W3CDTF">2014-10-18T08:32:00Z</dcterms:created>
  <dcterms:modified xsi:type="dcterms:W3CDTF">2014-10-26T02:53:22Z</dcterms:modified>
</cp:coreProperties>
</file>